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0"/>
  </p:notesMasterIdLst>
  <p:sldIdLst>
    <p:sldId id="322" r:id="rId2"/>
    <p:sldId id="323" r:id="rId3"/>
    <p:sldId id="331" r:id="rId4"/>
    <p:sldId id="332" r:id="rId5"/>
    <p:sldId id="333" r:id="rId6"/>
    <p:sldId id="334" r:id="rId7"/>
    <p:sldId id="369" r:id="rId8"/>
    <p:sldId id="335" r:id="rId9"/>
    <p:sldId id="336" r:id="rId10"/>
    <p:sldId id="326" r:id="rId11"/>
    <p:sldId id="345" r:id="rId12"/>
    <p:sldId id="337" r:id="rId13"/>
    <p:sldId id="346" r:id="rId14"/>
    <p:sldId id="339" r:id="rId15"/>
    <p:sldId id="341" r:id="rId16"/>
    <p:sldId id="365" r:id="rId17"/>
    <p:sldId id="366" r:id="rId18"/>
    <p:sldId id="367" r:id="rId19"/>
    <p:sldId id="374" r:id="rId20"/>
    <p:sldId id="377" r:id="rId21"/>
    <p:sldId id="347" r:id="rId22"/>
    <p:sldId id="363" r:id="rId23"/>
    <p:sldId id="371" r:id="rId24"/>
    <p:sldId id="372" r:id="rId25"/>
    <p:sldId id="376" r:id="rId26"/>
    <p:sldId id="378" r:id="rId27"/>
    <p:sldId id="380" r:id="rId28"/>
    <p:sldId id="379" r:id="rId29"/>
    <p:sldId id="381" r:id="rId30"/>
    <p:sldId id="383" r:id="rId31"/>
    <p:sldId id="384" r:id="rId32"/>
    <p:sldId id="349" r:id="rId33"/>
    <p:sldId id="362" r:id="rId34"/>
    <p:sldId id="352" r:id="rId35"/>
    <p:sldId id="353" r:id="rId36"/>
    <p:sldId id="354" r:id="rId37"/>
    <p:sldId id="355" r:id="rId38"/>
    <p:sldId id="357" r:id="rId39"/>
    <p:sldId id="356" r:id="rId40"/>
    <p:sldId id="368" r:id="rId41"/>
    <p:sldId id="358" r:id="rId42"/>
    <p:sldId id="359" r:id="rId43"/>
    <p:sldId id="360" r:id="rId44"/>
    <p:sldId id="361" r:id="rId45"/>
    <p:sldId id="375" r:id="rId46"/>
    <p:sldId id="382" r:id="rId47"/>
    <p:sldId id="385" r:id="rId48"/>
    <p:sldId id="386" r:id="rId4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7D6D30-5E85-4340-807E-C077F7481D98}">
          <p14:sldIdLst>
            <p14:sldId id="322"/>
          </p14:sldIdLst>
        </p14:section>
        <p14:section name="Computing without a computer" id="{B25D57BE-8D40-4D76-839D-FF6786890CA4}">
          <p14:sldIdLst>
            <p14:sldId id="323"/>
          </p14:sldIdLst>
        </p14:section>
        <p14:section name="The NaN of the Renaissance" id="{B2FAA6BA-D6E4-420F-A342-2D9F9B8D1128}">
          <p14:sldIdLst>
            <p14:sldId id="331"/>
            <p14:sldId id="332"/>
            <p14:sldId id="333"/>
            <p14:sldId id="334"/>
            <p14:sldId id="369"/>
            <p14:sldId id="335"/>
            <p14:sldId id="336"/>
            <p14:sldId id="326"/>
            <p14:sldId id="345"/>
          </p14:sldIdLst>
        </p14:section>
        <p14:section name="A new piece in our chessboard" id="{5F955DC3-4A09-48CF-AF75-21964C600F23}">
          <p14:sldIdLst>
            <p14:sldId id="337"/>
            <p14:sldId id="346"/>
            <p14:sldId id="339"/>
            <p14:sldId id="341"/>
            <p14:sldId id="365"/>
            <p14:sldId id="366"/>
            <p14:sldId id="367"/>
            <p14:sldId id="374"/>
            <p14:sldId id="377"/>
            <p14:sldId id="347"/>
            <p14:sldId id="363"/>
            <p14:sldId id="371"/>
            <p14:sldId id="372"/>
            <p14:sldId id="376"/>
          </p14:sldIdLst>
        </p14:section>
        <p14:section name="The prettiest equation ever" id="{6590DE2C-D3FB-4379-8395-3868AC5A7BD2}">
          <p14:sldIdLst/>
        </p14:section>
        <p14:section name="Conformal mapping" id="{A21F4EFA-5F00-4005-841D-13A820B19709}">
          <p14:sldIdLst>
            <p14:sldId id="378"/>
            <p14:sldId id="380"/>
            <p14:sldId id="379"/>
            <p14:sldId id="381"/>
            <p14:sldId id="383"/>
            <p14:sldId id="384"/>
          </p14:sldIdLst>
        </p14:section>
        <p14:section name="Complex step differentiation" id="{7B1D5F92-AF41-404D-8739-8E9B60885338}">
          <p14:sldIdLst>
            <p14:sldId id="349"/>
            <p14:sldId id="362"/>
            <p14:sldId id="352"/>
            <p14:sldId id="353"/>
            <p14:sldId id="354"/>
            <p14:sldId id="355"/>
            <p14:sldId id="357"/>
            <p14:sldId id="356"/>
            <p14:sldId id="368"/>
            <p14:sldId id="358"/>
            <p14:sldId id="359"/>
            <p14:sldId id="360"/>
            <p14:sldId id="361"/>
            <p14:sldId id="375"/>
            <p14:sldId id="382"/>
            <p14:sldId id="385"/>
            <p14:sldId id="3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F528F"/>
    <a:srgbClr val="70AD47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21" autoAdjust="0"/>
    <p:restoredTop sz="94660"/>
  </p:normalViewPr>
  <p:slideViewPr>
    <p:cSldViewPr snapToGrid="0">
      <p:cViewPr varScale="1">
        <p:scale>
          <a:sx n="62" d="100"/>
          <a:sy n="62" d="100"/>
        </p:scale>
        <p:origin x="3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223EA-8AC6-4D40-8A59-2C08B017F326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8AA7F-0D34-4791-9BB0-2E4CF37557A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0936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640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2155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8199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3594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3007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4478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6639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7214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3102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32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05077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7402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32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34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61469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1202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36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2746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37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38288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230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6819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1622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98650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53889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4212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6693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561223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45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15687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46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23837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58430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02236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085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9837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7953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60886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1602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8AA7F-0D34-4791-9BB0-2E4CF37557A0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05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8427-B4EC-4285-93E1-7692A64A6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6B7F4-A4E5-4927-910B-DED6D1AF1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B7D4C-ACDF-45C5-A9D4-9FB1BB33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45C38-4C8B-4BF8-AD00-21E7AB9E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DE4D2-9FDC-489B-946C-5B1A19777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745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BAEF5-C028-4CE1-8D4E-77C9DF64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93CB0C-EAB5-414E-92AE-DA74DFC79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C8540-F137-43EB-A7A8-E76B13A1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EDF1C-94F2-4219-82A7-EB51880FC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E88AD-5AE7-41D2-8794-2BA4E6BC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5306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09127-AFE3-4B6E-AC2E-61F4254FE5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AFA6AD-128F-402A-832D-55E966944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9CCE-E60E-4FCE-B8FA-2903332F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19C26-0219-4AAE-99BF-B4EF50F8A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9B0B0-EC2F-4BAE-BD71-AEE13FCC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3567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1AAD-1AD0-6B4D-8FCC-93496B958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942"/>
          <a:stretch/>
        </p:blipFill>
        <p:spPr>
          <a:xfrm>
            <a:off x="-2382" y="18000"/>
            <a:ext cx="12192000" cy="6840000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4988B8-2742-5B40-B93E-17A0FB28BF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3985" y="2748916"/>
            <a:ext cx="7454503" cy="8996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100" b="0" i="0">
                <a:latin typeface="Akkurat-Light" panose="02000503030000020004" pitchFamily="2" charset="77"/>
              </a:defRPr>
            </a:lvl1pPr>
            <a:lvl2pPr marL="222250" indent="0">
              <a:buNone/>
              <a:defRPr b="0" i="0">
                <a:latin typeface="Akkurat-Light" panose="02000503030000020004" pitchFamily="2" charset="77"/>
              </a:defRPr>
            </a:lvl2pPr>
            <a:lvl3pPr marL="444500" indent="0">
              <a:buNone/>
              <a:defRPr b="0" i="0">
                <a:latin typeface="Akkurat-Light" panose="02000503030000020004" pitchFamily="2" charset="77"/>
              </a:defRPr>
            </a:lvl3pPr>
            <a:lvl4pPr marL="666750" indent="0">
              <a:buNone/>
              <a:defRPr b="0" i="0">
                <a:latin typeface="Akkurat-Light" panose="02000503030000020004" pitchFamily="2" charset="77"/>
              </a:defRPr>
            </a:lvl4pPr>
            <a:lvl5pPr marL="889000" indent="0">
              <a:buNone/>
              <a:defRPr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77AF84-4345-4A25-B9D7-EEE98B3107BE}"/>
              </a:ext>
            </a:extLst>
          </p:cNvPr>
          <p:cNvGrpSpPr/>
          <p:nvPr userDrawn="1"/>
        </p:nvGrpSpPr>
        <p:grpSpPr>
          <a:xfrm>
            <a:off x="474707" y="231203"/>
            <a:ext cx="2532434" cy="227575"/>
            <a:chOff x="3608393" y="3684600"/>
            <a:chExt cx="3038479" cy="27305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369AA4E0-9AFE-4F97-90C3-146116A2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2232189F-9AAF-4DA7-AAE7-4F4142AE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0BC6EEA-0C68-4D3A-82D0-117C45067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26FD8F5-8E51-4444-9AF8-6820BAF20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BC3B28C-0984-4C32-9371-0DA5731A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EFFE378-2C44-44E9-8B07-D0A30564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E7CCD4E-CBC0-404D-8316-568387E4D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C15305D-CC00-4E56-8000-C0E99A01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496777-D85A-4C50-B5A3-C7D4D41DA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D8CDA83-D2C5-4960-8361-226F4906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4CF458-4401-4E64-BACE-A19558094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2C03D54-32BA-4630-A9E1-BB90A19D9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3C7017A-95B8-4801-AEC2-3103B0EBF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42F48B6-3EA7-48D7-ACD5-12A687E6A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37EA0D7-27F5-47F4-B259-371EF1C9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0E5E5F6-5E61-48B4-93F5-A422A9FF7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3481135-B01F-4EC8-85D2-E8D7D043A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C0863B2-97FC-4DFD-8697-80B5D3EC3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A2230AF-0CCA-406F-9F3D-BDEC31C71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0A159A6-A252-426D-BCB1-CF3C12442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82D897A-64CE-4855-9CAD-086226D0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C09C297-86B3-4D53-BD48-AFE56BCEC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>
                <a:latin typeface="Akkurat-Light" panose="02000303000000000000" pitchFamily="2" charset="0"/>
              </a:endParaRPr>
            </a:p>
          </p:txBody>
        </p:sp>
      </p:grpSp>
      <p:sp>
        <p:nvSpPr>
          <p:cNvPr id="33" name="Title 3">
            <a:extLst>
              <a:ext uri="{FF2B5EF4-FFF2-40B4-BE49-F238E27FC236}">
                <a16:creationId xmlns:a16="http://schemas.microsoft.com/office/drawing/2014/main" id="{46EA1E82-23C7-4808-85D7-7F3FDE85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3985" y="1491364"/>
            <a:ext cx="7454503" cy="1215718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657540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A183-6590-48A0-9B2C-A4DB9827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EBE58-B589-411D-BE0B-CA27A80D8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ABCED-6D3C-43AD-80F3-6420940ED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BCBC1-4862-4E99-997E-814747627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4C79-FDB2-4634-9FA4-F6AEC05B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60828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D510-AC72-4B66-B5D7-4B1DE383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F8D93-E8DA-4AE6-A308-8467093C1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DAA4A-FA48-478B-86D7-D75AFDB0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A1B79-A17F-4C2E-8621-FBB6B9762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4A26A-9475-41CB-AA77-004A36EEE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08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BCCFB-9BBD-4F5C-AAFD-1F1AEB86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A2A6B-6653-475E-8229-8E65C1C1A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04BB1-4C98-45D7-BB6D-FEED8FCAA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10B5E-A0E9-4B1B-9C35-5BEE3EA2B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8F0F5-DC96-41C1-A28A-293CF7A77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B512A-50EA-4014-8477-F5927F25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2955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1440-A4D4-443B-BA30-26DCBE014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5249-7C08-4B19-A4EF-01A6EDF1E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81F7D-AE3A-456D-8497-1AEE00B92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8AFE5-FD47-4AD7-96C8-AD842855E6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2A6E0-D6F5-439C-A5B2-C30D43027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66D5BC-2FF7-429F-A0B8-F78F865F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775A73-95F8-4492-9150-6E7C17FD5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FA9084-D057-4F28-8985-C37420BD4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1886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F514-4B01-4675-85C4-0C7811A5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D7E00-A678-4AB8-8390-4777F9E6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CA4C5E-B239-4A90-BE5D-7D3CA1D23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B6456-5657-43D9-A4E0-1F5DA0E9F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027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364C03-9FC5-482A-B5EE-071CA9975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E99D4-A009-4E3D-AF8F-351F0B14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09C37-9317-4A08-9F8C-9BB4AD34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0496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DF30-0095-4908-B810-065CABF7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8A2A4-CADB-4801-AD45-4555A2E4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5575A-48A4-41D3-B6D3-826C517CF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015FC-5615-4C2B-9117-5CF7AE5A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FC89F-C0D0-41A6-B1C8-19357776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2A0BF-9235-4B54-BBCD-A439E972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9265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D439E-6914-4481-9D6D-F8C3F31E7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8E22FB-972B-423F-86BC-57093CE928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BE137-4CF3-4C66-87A2-44AD02469A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7A836-04EE-45EE-9911-14B49E7ED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7D32BF-311C-4C1E-9F15-15BB9A638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67B19-78E4-4A4D-854D-5C8B21184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7840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E55260-95BF-498C-8CAA-43C95C767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07A2B-9CAB-47A5-AFB9-170223611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E5D86-7A11-433C-8A03-9EA39141A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7CAFA-FEE2-4DBD-ADBB-7780E3AE8EAA}" type="datetimeFigureOut">
              <a:rPr lang="en-NL" smtClean="0"/>
              <a:t>10/12/2020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E04C6A-54C7-4639-B056-07B263DDB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46742-C643-45D2-9EBC-C91F9D58B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56153-FB00-41CC-9DCA-FDF8A87197D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6681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0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E1677-5E60-184A-A038-A6C21E3875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11062" y="2529331"/>
            <a:ext cx="8099639" cy="899669"/>
          </a:xfrm>
        </p:spPr>
        <p:txBody>
          <a:bodyPr vert="horz" lIns="45720" tIns="22860" rIns="45720" bIns="22860" rtlCol="0" anchor="t">
            <a:noAutofit/>
          </a:bodyPr>
          <a:lstStyle/>
          <a:p>
            <a:r>
              <a:rPr lang="en-GB" dirty="0">
                <a:latin typeface="Akkurat-Light"/>
              </a:rPr>
              <a:t>Pablo Rodríguez-Sánchez</a:t>
            </a:r>
          </a:p>
          <a:p>
            <a:r>
              <a:rPr lang="en-US" dirty="0">
                <a:latin typeface="Calibri"/>
              </a:rPr>
              <a:t>Analytics SIG, 12/10/2020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3B31B8-010D-46FB-8521-679693A6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062" y="952103"/>
            <a:ext cx="7454503" cy="1215718"/>
          </a:xfrm>
        </p:spPr>
        <p:txBody>
          <a:bodyPr vert="horz" lIns="45720" tIns="22860" rIns="45720" bIns="22860" rtlCol="0" anchor="t">
            <a:normAutofit/>
          </a:bodyPr>
          <a:lstStyle/>
          <a:p>
            <a:r>
              <a:rPr lang="en-US" dirty="0">
                <a:latin typeface="Akkurat-Light"/>
              </a:rPr>
              <a:t>Complex numbers</a:t>
            </a:r>
            <a:br>
              <a:rPr lang="en-US" dirty="0">
                <a:latin typeface="Akkurat-Light"/>
              </a:rPr>
            </a:br>
            <a:r>
              <a:rPr lang="en-US" sz="2800" dirty="0">
                <a:latin typeface="Akkurat-Light"/>
              </a:rPr>
              <a:t>for research software engineers</a:t>
            </a:r>
            <a:endParaRPr lang="en-US" dirty="0">
              <a:latin typeface="Akkurat-Light"/>
            </a:endParaRPr>
          </a:p>
        </p:txBody>
      </p:sp>
    </p:spTree>
    <p:extLst>
      <p:ext uri="{BB962C8B-B14F-4D97-AF65-F5344CB8AC3E}">
        <p14:creationId xmlns:p14="http://schemas.microsoft.com/office/powerpoint/2010/main" val="38085096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350993" y="2734147"/>
                <a:ext cx="11490013" cy="1227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2734147"/>
                <a:ext cx="11490013" cy="1227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000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350993" y="1231918"/>
                <a:ext cx="11490013" cy="12276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e>
                      </m:rad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1231918"/>
                <a:ext cx="11490013" cy="1227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E025CD-147F-45C1-853B-5AC8588E7006}"/>
                  </a:ext>
                </a:extLst>
              </p:cNvPr>
              <p:cNvSpPr txBox="1"/>
              <p:nvPr/>
            </p:nvSpPr>
            <p:spPr>
              <a:xfrm>
                <a:off x="350992" y="3844441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E025CD-147F-45C1-853B-5AC8588E7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2" y="3844441"/>
                <a:ext cx="11490013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08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, indoor, person, table&#10;&#10;Description automatically generated">
            <a:extLst>
              <a:ext uri="{FF2B5EF4-FFF2-40B4-BE49-F238E27FC236}">
                <a16:creationId xmlns:a16="http://schemas.microsoft.com/office/drawing/2014/main" id="{FB0376E5-7F50-4776-B63D-EAAF02F1C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08063"/>
            <a:ext cx="5291666" cy="4841874"/>
          </a:xfrm>
          <a:prstGeom prst="rect">
            <a:avLst/>
          </a:prstGeom>
        </p:spPr>
      </p:pic>
      <p:pic>
        <p:nvPicPr>
          <p:cNvPr id="5" name="Picture 4" descr="A picture containing object, person, indoor, table&#10;&#10;Description automatically generated">
            <a:extLst>
              <a:ext uri="{FF2B5EF4-FFF2-40B4-BE49-F238E27FC236}">
                <a16:creationId xmlns:a16="http://schemas.microsoft.com/office/drawing/2014/main" id="{5BA2FFCF-DB81-40C8-A3EF-D00F15BE2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153583"/>
            <a:ext cx="5291667" cy="45508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ECADF6-0F2C-4BB8-85AC-E3C248A68B9E}"/>
              </a:ext>
            </a:extLst>
          </p:cNvPr>
          <p:cNvSpPr txBox="1"/>
          <p:nvPr/>
        </p:nvSpPr>
        <p:spPr>
          <a:xfrm>
            <a:off x="1947766" y="1854072"/>
            <a:ext cx="1233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US" sz="4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8997D-6827-4BF1-9D7C-BAA51F9786BE}"/>
              </a:ext>
            </a:extLst>
          </p:cNvPr>
          <p:cNvSpPr txBox="1"/>
          <p:nvPr/>
        </p:nvSpPr>
        <p:spPr>
          <a:xfrm>
            <a:off x="2883937" y="2700081"/>
            <a:ext cx="1233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4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7E72D-47B7-4BE9-A648-561F19E58A0C}"/>
              </a:ext>
            </a:extLst>
          </p:cNvPr>
          <p:cNvSpPr txBox="1"/>
          <p:nvPr/>
        </p:nvSpPr>
        <p:spPr>
          <a:xfrm>
            <a:off x="4358842" y="3222984"/>
            <a:ext cx="1233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522EE-D881-4F49-A7FC-DD5B11ECE6B4}"/>
              </a:ext>
            </a:extLst>
          </p:cNvPr>
          <p:cNvSpPr txBox="1"/>
          <p:nvPr/>
        </p:nvSpPr>
        <p:spPr>
          <a:xfrm>
            <a:off x="6436635" y="4892674"/>
            <a:ext cx="1233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3CF72F-3304-48DD-9C39-45A5A90A9585}"/>
              </a:ext>
            </a:extLst>
          </p:cNvPr>
          <p:cNvSpPr txBox="1"/>
          <p:nvPr/>
        </p:nvSpPr>
        <p:spPr>
          <a:xfrm>
            <a:off x="7110059" y="2453543"/>
            <a:ext cx="1233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CD3A2B-72A8-4F4D-A5D0-B25D6A2C3858}"/>
              </a:ext>
            </a:extLst>
          </p:cNvPr>
          <p:cNvSpPr txBox="1"/>
          <p:nvPr/>
        </p:nvSpPr>
        <p:spPr>
          <a:xfrm>
            <a:off x="7692722" y="4430930"/>
            <a:ext cx="1233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7EB47-5520-4C3E-8168-4A5ABCB661CB}"/>
              </a:ext>
            </a:extLst>
          </p:cNvPr>
          <p:cNvSpPr txBox="1"/>
          <p:nvPr/>
        </p:nvSpPr>
        <p:spPr>
          <a:xfrm>
            <a:off x="10237612" y="2219575"/>
            <a:ext cx="1233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4400" b="1" dirty="0">
                <a:latin typeface="Symbol" panose="05050102010706020507" pitchFamily="18" charset="2"/>
                <a:cs typeface="Times New Roman" panose="02020603050405020304" pitchFamily="18" charset="0"/>
              </a:rPr>
              <a:t>p</a:t>
            </a:r>
            <a:endParaRPr lang="en-US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BE2F7E-317F-4F45-A6CF-5B0C13B124C2}"/>
              </a:ext>
            </a:extLst>
          </p:cNvPr>
          <p:cNvSpPr txBox="1"/>
          <p:nvPr/>
        </p:nvSpPr>
        <p:spPr>
          <a:xfrm>
            <a:off x="8403816" y="2219576"/>
            <a:ext cx="12339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3/4</a:t>
            </a:r>
            <a:endParaRPr 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A885AB-DEBD-4491-B6A5-FD2CD06CA885}"/>
                  </a:ext>
                </a:extLst>
              </p:cNvPr>
              <p:cNvSpPr txBox="1"/>
              <p:nvPr/>
            </p:nvSpPr>
            <p:spPr>
              <a:xfrm>
                <a:off x="8889867" y="4557503"/>
                <a:ext cx="1347745" cy="642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A885AB-DEBD-4491-B6A5-FD2CD06CA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867" y="4557503"/>
                <a:ext cx="1347745" cy="642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C5AA8EA-8F9E-4F04-B33F-D13C2EF9824F}"/>
              </a:ext>
            </a:extLst>
          </p:cNvPr>
          <p:cNvGrpSpPr/>
          <p:nvPr/>
        </p:nvGrpSpPr>
        <p:grpSpPr>
          <a:xfrm>
            <a:off x="10244234" y="80371"/>
            <a:ext cx="2049838" cy="1957799"/>
            <a:chOff x="10244234" y="80371"/>
            <a:chExt cx="2049838" cy="1957799"/>
          </a:xfrm>
        </p:grpSpPr>
        <p:pic>
          <p:nvPicPr>
            <p:cNvPr id="7" name="Picture 6" descr="A picture containing outdoor, person, zombie, toy&#10;&#10;Description automatically generated">
              <a:extLst>
                <a:ext uri="{FF2B5EF4-FFF2-40B4-BE49-F238E27FC236}">
                  <a16:creationId xmlns:a16="http://schemas.microsoft.com/office/drawing/2014/main" id="{296FC09C-72D7-414E-868F-39725938C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4234" y="80371"/>
              <a:ext cx="1957799" cy="195779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A03F71-42C5-4558-B425-FC28C268A39A}"/>
                </a:ext>
              </a:extLst>
            </p:cNvPr>
            <p:cNvSpPr txBox="1"/>
            <p:nvPr/>
          </p:nvSpPr>
          <p:spPr>
            <a:xfrm>
              <a:off x="11060100" y="384142"/>
              <a:ext cx="123397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NL" sz="4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14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350993" y="2734147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−3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2734147"/>
                <a:ext cx="11490013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807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350993" y="343486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−3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343486"/>
                <a:ext cx="11490013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95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350993" y="343486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343486"/>
                <a:ext cx="11490013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EFEBBF-381E-42C1-B281-05D886498EA4}"/>
                  </a:ext>
                </a:extLst>
              </p:cNvPr>
              <p:cNvSpPr txBox="1"/>
              <p:nvPr/>
            </p:nvSpPr>
            <p:spPr>
              <a:xfrm>
                <a:off x="350993" y="1451482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−2⋅4⋅3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EFEBBF-381E-42C1-B281-05D886498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1451482"/>
                <a:ext cx="11490013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10E25D-617C-4451-8678-8DE779506EC8}"/>
                  </a:ext>
                </a:extLst>
              </p:cNvPr>
              <p:cNvSpPr txBox="1"/>
              <p:nvPr/>
            </p:nvSpPr>
            <p:spPr>
              <a:xfrm>
                <a:off x="350992" y="2559478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16+9</m:t>
                      </m:r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−24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10E25D-617C-4451-8678-8DE779506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2" y="2559478"/>
                <a:ext cx="11490013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44D0C-9ADA-4645-ADF4-911A015C1C67}"/>
                  </a:ext>
                </a:extLst>
              </p:cNvPr>
              <p:cNvSpPr txBox="1"/>
              <p:nvPr/>
            </p:nvSpPr>
            <p:spPr>
              <a:xfrm>
                <a:off x="350991" y="3744525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16−9−24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244D0C-9ADA-4645-ADF4-911A015C1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1" y="3744525"/>
                <a:ext cx="1149001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C51321-BF75-4C38-BE4F-E3F69BE2863F}"/>
                  </a:ext>
                </a:extLst>
              </p:cNvPr>
              <p:cNvSpPr txBox="1"/>
              <p:nvPr/>
            </p:nvSpPr>
            <p:spPr>
              <a:xfrm>
                <a:off x="350990" y="4929572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7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−24</m:t>
                      </m:r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C51321-BF75-4C38-BE4F-E3F69BE28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0" y="4929572"/>
                <a:ext cx="11490013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49A5F2-D1A6-40E6-B844-AE2CF4B22735}"/>
                  </a:ext>
                </a:extLst>
              </p:cNvPr>
              <p:cNvSpPr txBox="1"/>
              <p:nvPr/>
            </p:nvSpPr>
            <p:spPr>
              <a:xfrm>
                <a:off x="5428562" y="420537"/>
                <a:ext cx="6097836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49A5F2-D1A6-40E6-B844-AE2CF4B22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562" y="420537"/>
                <a:ext cx="6097836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157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8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108B8-6BA0-4177-9AC9-9BD7E5E5B6EA}"/>
                  </a:ext>
                </a:extLst>
              </p:cNvPr>
              <p:cNvSpPr txBox="1"/>
              <p:nvPr/>
            </p:nvSpPr>
            <p:spPr>
              <a:xfrm>
                <a:off x="350993" y="796560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𝑖𝑦</m:t>
                              </m:r>
                            </m:e>
                          </m:d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108B8-6BA0-4177-9AC9-9BD7E5E5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796560"/>
                <a:ext cx="11490013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525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108B8-6BA0-4177-9AC9-9BD7E5E5B6EA}"/>
                  </a:ext>
                </a:extLst>
              </p:cNvPr>
              <p:cNvSpPr txBox="1"/>
              <p:nvPr/>
            </p:nvSpPr>
            <p:spPr>
              <a:xfrm>
                <a:off x="350993" y="796560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𝑖𝑦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108B8-6BA0-4177-9AC9-9BD7E5E5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796560"/>
                <a:ext cx="11490013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F2DA15-53D7-49C2-8A3F-48495A9D245A}"/>
                  </a:ext>
                </a:extLst>
              </p:cNvPr>
              <p:cNvSpPr txBox="1"/>
              <p:nvPr/>
            </p:nvSpPr>
            <p:spPr>
              <a:xfrm>
                <a:off x="350993" y="1986748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F2DA15-53D7-49C2-8A3F-48495A9D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1986748"/>
                <a:ext cx="11490013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478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108B8-6BA0-4177-9AC9-9BD7E5E5B6EA}"/>
                  </a:ext>
                </a:extLst>
              </p:cNvPr>
              <p:cNvSpPr txBox="1"/>
              <p:nvPr/>
            </p:nvSpPr>
            <p:spPr>
              <a:xfrm>
                <a:off x="350993" y="796560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𝑖𝑦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108B8-6BA0-4177-9AC9-9BD7E5E5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796560"/>
                <a:ext cx="11490013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F2DA15-53D7-49C2-8A3F-48495A9D245A}"/>
                  </a:ext>
                </a:extLst>
              </p:cNvPr>
              <p:cNvSpPr txBox="1"/>
              <p:nvPr/>
            </p:nvSpPr>
            <p:spPr>
              <a:xfrm>
                <a:off x="350993" y="1986748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F2DA15-53D7-49C2-8A3F-48495A9D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1986748"/>
                <a:ext cx="11490013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F30A5-6B25-42A9-8AF9-4CC9A90AA6F1}"/>
                  </a:ext>
                </a:extLst>
              </p:cNvPr>
              <p:cNvSpPr txBox="1"/>
              <p:nvPr/>
            </p:nvSpPr>
            <p:spPr>
              <a:xfrm>
                <a:off x="350993" y="3241496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𝑖𝑣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F30A5-6B25-42A9-8AF9-4CC9A90AA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3241496"/>
                <a:ext cx="11490013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2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108B8-6BA0-4177-9AC9-9BD7E5E5B6EA}"/>
                  </a:ext>
                </a:extLst>
              </p:cNvPr>
              <p:cNvSpPr txBox="1"/>
              <p:nvPr/>
            </p:nvSpPr>
            <p:spPr>
              <a:xfrm>
                <a:off x="350993" y="796560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𝑖𝑦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NL" sz="6600" b="0" i="1" smtClean="0">
                                      <a:solidFill>
                                        <a:schemeClr val="bg2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6108B8-6BA0-4177-9AC9-9BD7E5E5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796560"/>
                <a:ext cx="11490013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F2DA15-53D7-49C2-8A3F-48495A9D245A}"/>
                  </a:ext>
                </a:extLst>
              </p:cNvPr>
              <p:cNvSpPr txBox="1"/>
              <p:nvPr/>
            </p:nvSpPr>
            <p:spPr>
              <a:xfrm>
                <a:off x="350993" y="1986748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F2DA15-53D7-49C2-8A3F-48495A9D2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1986748"/>
                <a:ext cx="11490013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F30A5-6B25-42A9-8AF9-4CC9A90AA6F1}"/>
                  </a:ext>
                </a:extLst>
              </p:cNvPr>
              <p:cNvSpPr txBox="1"/>
              <p:nvPr/>
            </p:nvSpPr>
            <p:spPr>
              <a:xfrm>
                <a:off x="350993" y="3241496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NL" sz="6600" b="0" i="1" smtClean="0">
                                  <a:solidFill>
                                    <a:schemeClr val="bg2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𝑖𝑣</m:t>
                          </m:r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NL" sz="6600" b="0" i="1" smtClean="0">
                              <a:solidFill>
                                <a:schemeClr val="bg2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F30A5-6B25-42A9-8AF9-4CC9A90AA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3241496"/>
                <a:ext cx="11490013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5BF61D-F8B1-4695-93F1-02789BD6C284}"/>
                  </a:ext>
                </a:extLst>
              </p:cNvPr>
              <p:cNvSpPr txBox="1"/>
              <p:nvPr/>
            </p:nvSpPr>
            <p:spPr>
              <a:xfrm>
                <a:off x="503393" y="4496244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5BF61D-F8B1-4695-93F1-02789BD6C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93" y="4496244"/>
                <a:ext cx="1149001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9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15EE3183-3CFE-4813-A1A8-7161BFBF7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00626"/>
            <a:ext cx="9144000" cy="4856747"/>
          </a:xfrm>
        </p:spPr>
        <p:txBody>
          <a:bodyPr>
            <a:normAutofit lnSpcReduction="10000"/>
          </a:bodyPr>
          <a:lstStyle/>
          <a:p>
            <a:pPr algn="l"/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 (</a:t>
            </a:r>
            <a:r>
              <a:rPr lang="es-E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transitive</a:t>
            </a:r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</a:t>
            </a:r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l"/>
            <a:r>
              <a:rPr lang="es-E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</a:t>
            </a:r>
            <a:r>
              <a:rPr lang="es-E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·​</a:t>
            </a:r>
            <a:r>
              <a:rPr lang="es-E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pute</a:t>
            </a:r>
            <a:r>
              <a:rPr lang="es-E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 \ </a:t>
            </a:r>
            <a:r>
              <a:rPr lang="es-E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kəm</a:t>
            </a:r>
            <a:r>
              <a:rPr lang="es-E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-ˈ</a:t>
            </a:r>
            <a:r>
              <a:rPr lang="es-E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pyüt</a:t>
            </a:r>
            <a:endParaRPr lang="es-E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es-E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to determine especially by mathematical means</a:t>
            </a:r>
          </a:p>
          <a:p>
            <a:pPr algn="l"/>
            <a:r>
              <a:rPr lang="en-GB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 the area of the triangle.</a:t>
            </a:r>
          </a:p>
          <a:p>
            <a:pPr algn="l"/>
            <a:endParaRPr lang="en-GB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: to determine or calculate by means of a computer</a:t>
            </a:r>
          </a:p>
          <a:p>
            <a:pPr algn="l"/>
            <a:r>
              <a:rPr lang="en-GB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Computing pi to over one billion places.</a:t>
            </a:r>
            <a:endParaRPr lang="es-ES"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9836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5BF61D-F8B1-4695-93F1-02789BD6C284}"/>
                  </a:ext>
                </a:extLst>
              </p:cNvPr>
              <p:cNvSpPr txBox="1"/>
              <p:nvPr/>
            </p:nvSpPr>
            <p:spPr>
              <a:xfrm>
                <a:off x="0" y="160550"/>
                <a:ext cx="3761178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 ?</m:t>
                          </m:r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5BF61D-F8B1-4695-93F1-02789BD6C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0550"/>
                <a:ext cx="3761178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92CC40-8576-4FDE-957A-006CAC5C84DF}"/>
                  </a:ext>
                </a:extLst>
              </p:cNvPr>
              <p:cNvSpPr txBox="1"/>
              <p:nvPr/>
            </p:nvSpPr>
            <p:spPr>
              <a:xfrm>
                <a:off x="-2766864" y="1614757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92CC40-8576-4FDE-957A-006CAC5C8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66864" y="1614757"/>
                <a:ext cx="11490013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F869C6-9ABF-4392-B20F-2E14491E523A}"/>
                  </a:ext>
                </a:extLst>
              </p:cNvPr>
              <p:cNvSpPr txBox="1"/>
              <p:nvPr/>
            </p:nvSpPr>
            <p:spPr>
              <a:xfrm>
                <a:off x="-2766862" y="3067148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F869C6-9ABF-4392-B20F-2E14491E5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66862" y="3067148"/>
                <a:ext cx="11490013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68B1F-8B4B-492F-9775-7802EA592159}"/>
                  </a:ext>
                </a:extLst>
              </p:cNvPr>
              <p:cNvSpPr txBox="1"/>
              <p:nvPr/>
            </p:nvSpPr>
            <p:spPr>
              <a:xfrm>
                <a:off x="-2692317" y="4519539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768B1F-8B4B-492F-9775-7802EA592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92317" y="4519539"/>
                <a:ext cx="11490013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DCDD9-2776-45BC-A0D1-114C8587E28F}"/>
                  </a:ext>
                </a:extLst>
              </p:cNvPr>
              <p:cNvSpPr txBox="1"/>
              <p:nvPr/>
            </p:nvSpPr>
            <p:spPr>
              <a:xfrm>
                <a:off x="3052690" y="1612941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DCDD9-2776-45BC-A0D1-114C8587E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690" y="1612941"/>
                <a:ext cx="11490013" cy="11079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D1987F-CD83-465A-B12C-165DD9140588}"/>
                  </a:ext>
                </a:extLst>
              </p:cNvPr>
              <p:cNvSpPr txBox="1"/>
              <p:nvPr/>
            </p:nvSpPr>
            <p:spPr>
              <a:xfrm>
                <a:off x="3314604" y="2875002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NL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D1987F-CD83-465A-B12C-165DD9140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04" y="2875002"/>
                <a:ext cx="11490013" cy="11079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E14266-DCBE-4346-9176-EDE5B38C24C0}"/>
                  </a:ext>
                </a:extLst>
              </p:cNvPr>
              <p:cNvSpPr txBox="1"/>
              <p:nvPr/>
            </p:nvSpPr>
            <p:spPr>
              <a:xfrm>
                <a:off x="3314604" y="4327393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6600" b="0" i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E14266-DCBE-4346-9176-EDE5B38C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604" y="4327393"/>
                <a:ext cx="11490013" cy="11079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195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2" grpId="0"/>
      <p:bldP spid="13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5F96BAE-7D97-483A-9E9D-B695CA16D234}"/>
              </a:ext>
            </a:extLst>
          </p:cNvPr>
          <p:cNvSpPr txBox="1"/>
          <p:nvPr/>
        </p:nvSpPr>
        <p:spPr>
          <a:xfrm>
            <a:off x="3047223" y="2644170"/>
            <a:ext cx="60975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Wait</a:t>
            </a:r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E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useful</a:t>
            </a:r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s-ES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s-E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25657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clock tower towering over a city&#10;&#10;Description automatically generated">
            <a:extLst>
              <a:ext uri="{FF2B5EF4-FFF2-40B4-BE49-F238E27FC236}">
                <a16:creationId xmlns:a16="http://schemas.microsoft.com/office/drawing/2014/main" id="{15C2DBB4-B2D5-4BFC-951F-92FDCDFF5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A63432CC-7372-49F7-80A4-69ABA3636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82492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rge clock tower towering over a city&#10;&#10;Description automatically generated">
            <a:extLst>
              <a:ext uri="{FF2B5EF4-FFF2-40B4-BE49-F238E27FC236}">
                <a16:creationId xmlns:a16="http://schemas.microsoft.com/office/drawing/2014/main" id="{15C2DBB4-B2D5-4BFC-951F-92FDCDFF5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id="{A63432CC-7372-49F7-80A4-69ABA3636A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B6AAD-FDB1-4F30-8C09-34BC6508290D}"/>
                  </a:ext>
                </a:extLst>
              </p:cNvPr>
              <p:cNvSpPr txBox="1"/>
              <p:nvPr/>
            </p:nvSpPr>
            <p:spPr>
              <a:xfrm>
                <a:off x="268800" y="279366"/>
                <a:ext cx="4545529" cy="157485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NL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NL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L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NL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NL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NL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L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B6AAD-FDB1-4F30-8C09-34BC65082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0" y="279366"/>
                <a:ext cx="4545529" cy="1574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955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B6AAD-FDB1-4F30-8C09-34BC6508290D}"/>
                  </a:ext>
                </a:extLst>
              </p:cNvPr>
              <p:cNvSpPr txBox="1"/>
              <p:nvPr/>
            </p:nvSpPr>
            <p:spPr>
              <a:xfrm>
                <a:off x="268800" y="279366"/>
                <a:ext cx="4545529" cy="157485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NL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NL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L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NL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NL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NL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L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0B6AAD-FDB1-4F30-8C09-34BC650829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0" y="279366"/>
                <a:ext cx="4545529" cy="15748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EC0686-4992-464D-995D-931B621EA49A}"/>
              </a:ext>
            </a:extLst>
          </p:cNvPr>
          <p:cNvSpPr txBox="1"/>
          <p:nvPr/>
        </p:nvSpPr>
        <p:spPr>
          <a:xfrm>
            <a:off x="5956442" y="770829"/>
            <a:ext cx="609771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Laplace equation</a:t>
            </a:r>
          </a:p>
          <a:p>
            <a:endParaRPr lang="en-NL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Electrostatics</a:t>
            </a:r>
          </a:p>
          <a:p>
            <a:pPr marL="285750" indent="-285750">
              <a:buFontTx/>
              <a:buChar char="-"/>
            </a:pPr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transport</a:t>
            </a:r>
          </a:p>
          <a:p>
            <a:pPr marL="285750" indent="-285750">
              <a:buFontTx/>
              <a:buChar char="-"/>
            </a:pPr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Hydrodynamics</a:t>
            </a:r>
          </a:p>
          <a:p>
            <a:pPr marL="285750" indent="-285750">
              <a:buFontTx/>
              <a:buChar char="-"/>
            </a:pPr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Aerodynamics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2379705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BB2D3FC8-C42F-4660-B94D-E9E9C097A2ED}"/>
              </a:ext>
            </a:extLst>
          </p:cNvPr>
          <p:cNvSpPr/>
          <p:nvPr/>
        </p:nvSpPr>
        <p:spPr>
          <a:xfrm>
            <a:off x="6780943" y="2107914"/>
            <a:ext cx="3637052" cy="36370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8385E4C-679B-4252-9DC3-21B190F22521}"/>
              </a:ext>
            </a:extLst>
          </p:cNvPr>
          <p:cNvSpPr/>
          <p:nvPr/>
        </p:nvSpPr>
        <p:spPr>
          <a:xfrm>
            <a:off x="7695343" y="3022314"/>
            <a:ext cx="1808252" cy="18082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672561-F4DD-402B-887E-9447706D3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382"/>
          <a:stretch/>
        </p:blipFill>
        <p:spPr>
          <a:xfrm>
            <a:off x="5804899" y="1113034"/>
            <a:ext cx="6171344" cy="609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4CDC9B-39BF-4167-A12C-AEDE9DFB6B46}"/>
                  </a:ext>
                </a:extLst>
              </p:cNvPr>
              <p:cNvSpPr txBox="1"/>
              <p:nvPr/>
            </p:nvSpPr>
            <p:spPr>
              <a:xfrm>
                <a:off x="268800" y="279366"/>
                <a:ext cx="4545529" cy="1574855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L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NL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NL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L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NL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NL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NL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NL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NL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NL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4CDC9B-39BF-4167-A12C-AEDE9DFB6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00" y="279366"/>
                <a:ext cx="4545529" cy="15748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897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3EDD54-630C-4175-84C6-F6AB545BC6B9}"/>
                  </a:ext>
                </a:extLst>
              </p:cNvPr>
              <p:cNvSpPr txBox="1"/>
              <p:nvPr/>
            </p:nvSpPr>
            <p:spPr>
              <a:xfrm>
                <a:off x="433186" y="1402421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𝑖𝑣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3EDD54-630C-4175-84C6-F6AB545B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6" y="1402421"/>
                <a:ext cx="11490013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12A919B-41FB-4A4F-9864-1BB7C957834B}"/>
              </a:ext>
            </a:extLst>
          </p:cNvPr>
          <p:cNvSpPr txBox="1"/>
          <p:nvPr/>
        </p:nvSpPr>
        <p:spPr>
          <a:xfrm>
            <a:off x="772233" y="837880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NL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0B4CE-601D-4770-8305-966FC3E2DCE5}"/>
              </a:ext>
            </a:extLst>
          </p:cNvPr>
          <p:cNvSpPr txBox="1"/>
          <p:nvPr/>
        </p:nvSpPr>
        <p:spPr>
          <a:xfrm>
            <a:off x="772233" y="2634145"/>
            <a:ext cx="1002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differentiable (and most often it is) then:</a:t>
            </a:r>
            <a:endParaRPr lang="en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43373-BA71-463C-91A5-FBE14F75199B}"/>
                  </a:ext>
                </a:extLst>
              </p:cNvPr>
              <p:cNvSpPr txBox="1"/>
              <p:nvPr/>
            </p:nvSpPr>
            <p:spPr>
              <a:xfrm>
                <a:off x="1680661" y="3541566"/>
                <a:ext cx="10607232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L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en-NL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L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NL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NL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L" sz="66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L" sz="66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</m:t>
                    </m:r>
                    <m:d>
                      <m:dPr>
                        <m:ctrlPr>
                          <a:rPr lang="en-NL" sz="6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L" sz="6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NL" sz="6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NL" sz="6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NL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43373-BA71-463C-91A5-FBE14F75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61" y="3541566"/>
                <a:ext cx="10607232" cy="1107996"/>
              </a:xfrm>
              <a:prstGeom prst="rect">
                <a:avLst/>
              </a:prstGeom>
              <a:blipFill>
                <a:blip r:embed="rId3"/>
                <a:stretch>
                  <a:fillRect t="-19231" b="-412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959BBBB-3054-4BE7-9025-0ED6BD8A5841}"/>
              </a:ext>
            </a:extLst>
          </p:cNvPr>
          <p:cNvSpPr txBox="1"/>
          <p:nvPr/>
        </p:nvSpPr>
        <p:spPr>
          <a:xfrm>
            <a:off x="772233" y="5034380"/>
            <a:ext cx="1002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solutions of Laplace’s equation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3117496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B0BAF0C2-22AA-4384-9AEA-625787B13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0" y="241395"/>
            <a:ext cx="4539008" cy="4539008"/>
          </a:xfrm>
          <a:prstGeom prst="rect">
            <a:avLst/>
          </a:prstGeom>
        </p:spPr>
      </p:pic>
      <p:pic>
        <p:nvPicPr>
          <p:cNvPr id="6" name="Picture 5" descr="Engineering drawing&#10;&#10;Description automatically generated">
            <a:extLst>
              <a:ext uri="{FF2B5EF4-FFF2-40B4-BE49-F238E27FC236}">
                <a16:creationId xmlns:a16="http://schemas.microsoft.com/office/drawing/2014/main" id="{F293D5DE-82B3-4514-8E9E-4FF18A622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93" y="4196279"/>
            <a:ext cx="3333750" cy="2505075"/>
          </a:xfrm>
          <a:prstGeom prst="rect">
            <a:avLst/>
          </a:prstGeom>
        </p:spPr>
      </p:pic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5E7228E-27BE-4D56-AB24-84E5085A3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45" y="241395"/>
            <a:ext cx="4539008" cy="45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6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3EDD54-630C-4175-84C6-F6AB545BC6B9}"/>
                  </a:ext>
                </a:extLst>
              </p:cNvPr>
              <p:cNvSpPr txBox="1"/>
              <p:nvPr/>
            </p:nvSpPr>
            <p:spPr>
              <a:xfrm>
                <a:off x="433186" y="1402421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NL" sz="6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fName>
                        <m:e>
                          <m:d>
                            <m:dPr>
                              <m:ctrlPr>
                                <a:rPr lang="en-US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NL" sz="6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𝑖𝑣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NL" sz="6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6600" b="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3EDD54-630C-4175-84C6-F6AB545BC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6" y="1402421"/>
                <a:ext cx="11490013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12A919B-41FB-4A4F-9864-1BB7C957834B}"/>
              </a:ext>
            </a:extLst>
          </p:cNvPr>
          <p:cNvSpPr txBox="1"/>
          <p:nvPr/>
        </p:nvSpPr>
        <p:spPr>
          <a:xfrm>
            <a:off x="772233" y="837880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endParaRPr lang="en-NL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0B4CE-601D-4770-8305-966FC3E2DCE5}"/>
              </a:ext>
            </a:extLst>
          </p:cNvPr>
          <p:cNvSpPr txBox="1"/>
          <p:nvPr/>
        </p:nvSpPr>
        <p:spPr>
          <a:xfrm>
            <a:off x="772233" y="2634145"/>
            <a:ext cx="1002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differentiable (and most often it is) then:</a:t>
            </a:r>
            <a:endParaRPr lang="en-NL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43373-BA71-463C-91A5-FBE14F75199B}"/>
                  </a:ext>
                </a:extLst>
              </p:cNvPr>
              <p:cNvSpPr txBox="1"/>
              <p:nvPr/>
            </p:nvSpPr>
            <p:spPr>
              <a:xfrm>
                <a:off x="1680661" y="3541566"/>
                <a:ext cx="10607232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L" sz="6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en-NL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L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NL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NL" sz="6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NL" sz="66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L" sz="66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v</m:t>
                    </m:r>
                    <m:d>
                      <m:dPr>
                        <m:ctrlPr>
                          <a:rPr lang="en-NL" sz="6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NL" sz="6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NL" sz="6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NL" sz="6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NL" sz="6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E43373-BA71-463C-91A5-FBE14F7519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661" y="3541566"/>
                <a:ext cx="10607232" cy="1107996"/>
              </a:xfrm>
              <a:prstGeom prst="rect">
                <a:avLst/>
              </a:prstGeom>
              <a:blipFill>
                <a:blip r:embed="rId3"/>
                <a:stretch>
                  <a:fillRect t="-19231" b="-4120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959BBBB-3054-4BE7-9025-0ED6BD8A5841}"/>
              </a:ext>
            </a:extLst>
          </p:cNvPr>
          <p:cNvSpPr txBox="1"/>
          <p:nvPr/>
        </p:nvSpPr>
        <p:spPr>
          <a:xfrm>
            <a:off x="772233" y="5034380"/>
            <a:ext cx="1002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solutions of Laplace’s equation</a:t>
            </a:r>
            <a:endParaRPr lang="en-NL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8456B-8CA4-4B9A-A7E3-94E6D6AA1A67}"/>
              </a:ext>
            </a:extLst>
          </p:cNvPr>
          <p:cNvSpPr txBox="1"/>
          <p:nvPr/>
        </p:nvSpPr>
        <p:spPr>
          <a:xfrm>
            <a:off x="772233" y="5757135"/>
            <a:ext cx="100259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NL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onus: their contour lines are perpendicular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4905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20BF3A24-E328-4F10-A8B9-3CF006246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37" y="324852"/>
            <a:ext cx="3674726" cy="643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7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4592C64-0594-4DC7-93DE-B2A26C0EF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12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39D18F2-874F-41EA-8E2A-382686EE5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10" y="0"/>
            <a:ext cx="8820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0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, building, cage, basketball&#10;&#10;Description automatically generated">
            <a:extLst>
              <a:ext uri="{FF2B5EF4-FFF2-40B4-BE49-F238E27FC236}">
                <a16:creationId xmlns:a16="http://schemas.microsoft.com/office/drawing/2014/main" id="{3AA470A3-440C-40EF-8CDF-CC533A27AF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39"/>
          <a:stretch/>
        </p:blipFill>
        <p:spPr>
          <a:xfrm>
            <a:off x="1131479" y="1046747"/>
            <a:ext cx="9929042" cy="493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73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 differentiation in a 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567BF54A-BB9B-4AB8-80DF-CE3BDAB8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53" y="1013552"/>
            <a:ext cx="7668094" cy="4830896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DA8A379B-C036-43F1-9618-7F6D0BE42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53" y="1013546"/>
            <a:ext cx="7668094" cy="4830908"/>
          </a:xfrm>
          <a:prstGeom prst="rect">
            <a:avLst/>
          </a:prstGeom>
        </p:spPr>
      </p:pic>
      <p:pic>
        <p:nvPicPr>
          <p:cNvPr id="27" name="Picture 26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E8C85642-E540-4E9B-826C-E5C43BA696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62" y="1013552"/>
            <a:ext cx="7668076" cy="4830896"/>
          </a:xfrm>
          <a:prstGeom prst="rect">
            <a:avLst/>
          </a:prstGeom>
        </p:spPr>
      </p:pic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FA64B7EF-9FC9-4733-A740-AA90C0D10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54" y="1013547"/>
            <a:ext cx="7668092" cy="4830906"/>
          </a:xfrm>
          <a:prstGeom prst="rect">
            <a:avLst/>
          </a:prstGeom>
        </p:spPr>
      </p:pic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1910BD13-1F01-4F0B-A1D2-39E6912A8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62" y="1013552"/>
            <a:ext cx="7668076" cy="4830896"/>
          </a:xfrm>
          <a:prstGeom prst="rect">
            <a:avLst/>
          </a:prstGeom>
        </p:spPr>
      </p:pic>
      <p:pic>
        <p:nvPicPr>
          <p:cNvPr id="34" name="Picture 33" descr="Chart, line chart&#10;&#10;Description automatically generated">
            <a:extLst>
              <a:ext uri="{FF2B5EF4-FFF2-40B4-BE49-F238E27FC236}">
                <a16:creationId xmlns:a16="http://schemas.microsoft.com/office/drawing/2014/main" id="{1AF75770-DA9D-4BB0-BC20-70E9020B53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54" y="1013547"/>
            <a:ext cx="7668092" cy="4830906"/>
          </a:xfrm>
          <a:prstGeom prst="rect">
            <a:avLst/>
          </a:prstGeom>
        </p:spPr>
      </p:pic>
      <p:pic>
        <p:nvPicPr>
          <p:cNvPr id="36" name="Picture 35" descr="Chart, line chart&#10;&#10;Description automatically generated">
            <a:extLst>
              <a:ext uri="{FF2B5EF4-FFF2-40B4-BE49-F238E27FC236}">
                <a16:creationId xmlns:a16="http://schemas.microsoft.com/office/drawing/2014/main" id="{2FC7AC7F-0209-4503-8387-3475C75553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53" y="1013546"/>
            <a:ext cx="7668094" cy="483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5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3024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…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C5EACE1-F177-42F4-9ADF-4BB8B05E9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26" y="2169367"/>
            <a:ext cx="6400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73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654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/>
              <p:nvPr/>
            </p:nvSpPr>
            <p:spPr>
              <a:xfrm>
                <a:off x="83977" y="2169366"/>
                <a:ext cx="12191999" cy="1401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" y="2169366"/>
                <a:ext cx="12191999" cy="1401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02A079A-9436-4A59-870B-0FA764ED1CF9}"/>
              </a:ext>
            </a:extLst>
          </p:cNvPr>
          <p:cNvSpPr/>
          <p:nvPr/>
        </p:nvSpPr>
        <p:spPr>
          <a:xfrm>
            <a:off x="5197151" y="2509935"/>
            <a:ext cx="1884784" cy="919065"/>
          </a:xfrm>
          <a:prstGeom prst="rect">
            <a:avLst/>
          </a:prstGeom>
          <a:solidFill>
            <a:srgbClr val="4472C4">
              <a:alpha val="3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/>
              <p:nvPr/>
            </p:nvSpPr>
            <p:spPr>
              <a:xfrm>
                <a:off x="83977" y="2169366"/>
                <a:ext cx="12191999" cy="1401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" y="2169366"/>
                <a:ext cx="12191999" cy="1401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CB81A-17A1-4E27-9BE8-E20B996EE769}"/>
                  </a:ext>
                </a:extLst>
              </p:cNvPr>
              <p:cNvSpPr txBox="1"/>
              <p:nvPr/>
            </p:nvSpPr>
            <p:spPr>
              <a:xfrm>
                <a:off x="83976" y="3571353"/>
                <a:ext cx="12191999" cy="1401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≈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CB81A-17A1-4E27-9BE8-E20B996EE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3571353"/>
                <a:ext cx="12191999" cy="1401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9A4BC4-83FB-4BA2-B5C9-8E7D79BA32F4}"/>
              </a:ext>
            </a:extLst>
          </p:cNvPr>
          <p:cNvSpPr/>
          <p:nvPr/>
        </p:nvSpPr>
        <p:spPr>
          <a:xfrm>
            <a:off x="5197151" y="2509935"/>
            <a:ext cx="1884784" cy="919065"/>
          </a:xfrm>
          <a:prstGeom prst="rect">
            <a:avLst/>
          </a:prstGeom>
          <a:solidFill>
            <a:srgbClr val="4472C4">
              <a:alpha val="3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608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/>
              <p:nvPr/>
            </p:nvSpPr>
            <p:spPr>
              <a:xfrm>
                <a:off x="83977" y="2169366"/>
                <a:ext cx="12191999" cy="1401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" y="2169366"/>
                <a:ext cx="12191999" cy="1401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CB81A-17A1-4E27-9BE8-E20B996EE769}"/>
                  </a:ext>
                </a:extLst>
              </p:cNvPr>
              <p:cNvSpPr txBox="1"/>
              <p:nvPr/>
            </p:nvSpPr>
            <p:spPr>
              <a:xfrm>
                <a:off x="83976" y="3571353"/>
                <a:ext cx="12191999" cy="1401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≈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CB81A-17A1-4E27-9BE8-E20B996EE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3571353"/>
                <a:ext cx="12191999" cy="1401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C9A4BC4-83FB-4BA2-B5C9-8E7D79BA32F4}"/>
              </a:ext>
            </a:extLst>
          </p:cNvPr>
          <p:cNvSpPr/>
          <p:nvPr/>
        </p:nvSpPr>
        <p:spPr>
          <a:xfrm>
            <a:off x="139960" y="3937519"/>
            <a:ext cx="1884784" cy="919065"/>
          </a:xfrm>
          <a:prstGeom prst="rect">
            <a:avLst/>
          </a:prstGeom>
          <a:solidFill>
            <a:srgbClr val="4472C4">
              <a:alpha val="3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7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/>
              <p:nvPr/>
            </p:nvSpPr>
            <p:spPr>
              <a:xfrm>
                <a:off x="83977" y="2169366"/>
                <a:ext cx="12191999" cy="1401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" y="2169366"/>
                <a:ext cx="12191999" cy="1401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CB81A-17A1-4E27-9BE8-E20B996EE769}"/>
                  </a:ext>
                </a:extLst>
              </p:cNvPr>
              <p:cNvSpPr txBox="1"/>
              <p:nvPr/>
            </p:nvSpPr>
            <p:spPr>
              <a:xfrm>
                <a:off x="83976" y="3571353"/>
                <a:ext cx="12191999" cy="1401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≈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4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DCB81A-17A1-4E27-9BE8-E20B996EE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3571353"/>
                <a:ext cx="12191999" cy="14019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A82B-5456-44EA-B11A-09E61804AF25}"/>
                  </a:ext>
                </a:extLst>
              </p:cNvPr>
              <p:cNvSpPr txBox="1"/>
              <p:nvPr/>
            </p:nvSpPr>
            <p:spPr>
              <a:xfrm>
                <a:off x="83976" y="5012480"/>
                <a:ext cx="12191999" cy="1406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≈</m:t>
                      </m:r>
                      <m:f>
                        <m:f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ϵ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A82B-5456-44EA-B11A-09E61804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5012480"/>
                <a:ext cx="12191999" cy="14064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97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4592C64-0594-4DC7-93DE-B2A26C0EF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8B2454D4-BE9E-4327-BB82-7F3C62CAE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865467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A82B-5456-44EA-B11A-09E61804AF25}"/>
                  </a:ext>
                </a:extLst>
              </p:cNvPr>
              <p:cNvSpPr txBox="1"/>
              <p:nvPr/>
            </p:nvSpPr>
            <p:spPr>
              <a:xfrm>
                <a:off x="83976" y="5012480"/>
                <a:ext cx="12191999" cy="1406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≈</m:t>
                      </m:r>
                      <m:f>
                        <m:f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𝜖</m:t>
                              </m:r>
                            </m:e>
                          </m:d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ϵ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A82B-5456-44EA-B11A-09E61804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5012480"/>
                <a:ext cx="12191999" cy="1406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E9C3BF7-D795-4D94-838F-6AA69D4B01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368" y="889127"/>
            <a:ext cx="7668076" cy="412335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B488D24-3C23-4CD1-94FF-57032111F886}"/>
              </a:ext>
            </a:extLst>
          </p:cNvPr>
          <p:cNvGrpSpPr/>
          <p:nvPr/>
        </p:nvGrpSpPr>
        <p:grpSpPr>
          <a:xfrm>
            <a:off x="2103634" y="2857522"/>
            <a:ext cx="6138808" cy="1262145"/>
            <a:chOff x="2103634" y="2857522"/>
            <a:chExt cx="6138808" cy="1262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9181B05-6023-4F86-A296-CC6573C6E697}"/>
                    </a:ext>
                  </a:extLst>
                </p:cNvPr>
                <p:cNvSpPr txBox="1"/>
                <p:nvPr/>
              </p:nvSpPr>
              <p:spPr>
                <a:xfrm>
                  <a:off x="2103634" y="3750335"/>
                  <a:ext cx="613880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9181B05-6023-4F86-A296-CC6573C6E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3634" y="3750335"/>
                  <a:ext cx="613880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6D55BA-A9EC-4351-9079-BA1B243ADB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4418" y="3054850"/>
              <a:ext cx="0" cy="6328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4865DB-0C44-4CBF-8DA8-664408E73C67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3054850"/>
              <a:ext cx="6576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EFA1119-87B1-42EF-8345-F865528F8280}"/>
                    </a:ext>
                  </a:extLst>
                </p:cNvPr>
                <p:cNvSpPr txBox="1"/>
                <p:nvPr/>
              </p:nvSpPr>
              <p:spPr>
                <a:xfrm>
                  <a:off x="3332088" y="2857522"/>
                  <a:ext cx="10853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EFA1119-87B1-42EF-8345-F865528F82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2088" y="2857522"/>
                  <a:ext cx="108537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3C7AB5-ED9B-4323-92BD-394A124002CE}"/>
              </a:ext>
            </a:extLst>
          </p:cNvPr>
          <p:cNvGrpSpPr/>
          <p:nvPr/>
        </p:nvGrpSpPr>
        <p:grpSpPr>
          <a:xfrm>
            <a:off x="2995284" y="2256410"/>
            <a:ext cx="3792834" cy="2140256"/>
            <a:chOff x="2995284" y="2256410"/>
            <a:chExt cx="3792834" cy="2140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5C899D-4864-4B29-B745-B407612BE1B5}"/>
                    </a:ext>
                  </a:extLst>
                </p:cNvPr>
                <p:cNvSpPr txBox="1"/>
                <p:nvPr/>
              </p:nvSpPr>
              <p:spPr>
                <a:xfrm>
                  <a:off x="5463539" y="3750335"/>
                  <a:ext cx="132457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NL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NL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ϵ</m:t>
                        </m:r>
                      </m:oMath>
                    </m:oMathPara>
                  </a14:m>
                  <a:endParaRPr lang="en-NL" sz="1800" b="0" dirty="0">
                    <a:cs typeface="Times New Roman" panose="02020603050405020304" pitchFamily="18" charset="0"/>
                  </a:endParaRPr>
                </a:p>
                <a:p>
                  <a:endParaRPr lang="en-N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5C899D-4864-4B29-B745-B407612BE1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3539" y="3750335"/>
                  <a:ext cx="1324579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8146A4-B44D-40F3-B06A-903E4D3C3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9306" y="2434226"/>
              <a:ext cx="0" cy="12534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94738DC-2831-423A-AA53-5F02D873FEED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50" y="2441076"/>
              <a:ext cx="16625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C98C583-C8C9-4911-89A6-9DFC03AF09B0}"/>
                    </a:ext>
                  </a:extLst>
                </p:cNvPr>
                <p:cNvSpPr txBox="1"/>
                <p:nvPr/>
              </p:nvSpPr>
              <p:spPr>
                <a:xfrm>
                  <a:off x="2995284" y="2256410"/>
                  <a:ext cx="136159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NL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NL" sz="1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𝜖</m:t>
                            </m:r>
                          </m:e>
                        </m:d>
                      </m:oMath>
                    </m:oMathPara>
                  </a14:m>
                  <a:endParaRPr lang="en-NL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C98C583-C8C9-4911-89A6-9DFC03AF09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5284" y="2256410"/>
                  <a:ext cx="136159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325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𝑖𝑂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666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𝑖𝑂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/>
              <p:nvPr/>
            </p:nvSpPr>
            <p:spPr>
              <a:xfrm>
                <a:off x="83977" y="2169366"/>
                <a:ext cx="12192000" cy="1163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𝑖𝑓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𝑖𝑂</m:t>
                      </m:r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" y="2169366"/>
                <a:ext cx="12192000" cy="1163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075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𝑖𝑂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/>
              <p:nvPr/>
            </p:nvSpPr>
            <p:spPr>
              <a:xfrm>
                <a:off x="83977" y="2169366"/>
                <a:ext cx="12192000" cy="1163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𝑖𝑓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𝑖𝑂</m:t>
                      </m:r>
                      <m:r>
                        <a:rPr lang="en-US" sz="3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3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" y="2169366"/>
                <a:ext cx="12192000" cy="1163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92E0D-0CAC-4DB5-8B2A-3EB3274384A9}"/>
                  </a:ext>
                </a:extLst>
              </p:cNvPr>
              <p:cNvSpPr txBox="1"/>
              <p:nvPr/>
            </p:nvSpPr>
            <p:spPr>
              <a:xfrm>
                <a:off x="0" y="3788125"/>
                <a:ext cx="12192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}≈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92E0D-0CAC-4DB5-8B2A-3EB327438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8125"/>
                <a:ext cx="12192000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213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/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𝑖𝑂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A6FECC-FE43-4DD8-8CAD-607E5E506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144526"/>
                <a:ext cx="12191999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/>
              <p:nvPr/>
            </p:nvSpPr>
            <p:spPr>
              <a:xfrm>
                <a:off x="83977" y="2169366"/>
                <a:ext cx="12192000" cy="11638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𝑖𝑓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6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3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3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𝑖𝑂</m:t>
                      </m:r>
                      <m:r>
                        <a:rPr lang="en-US" sz="3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3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3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FA1C69D-310E-44FA-9292-57EA7D921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" y="2169366"/>
                <a:ext cx="12192000" cy="1163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A82B-5456-44EA-B11A-09E61804AF25}"/>
                  </a:ext>
                </a:extLst>
              </p:cNvPr>
              <p:cNvSpPr txBox="1"/>
              <p:nvPr/>
            </p:nvSpPr>
            <p:spPr>
              <a:xfrm>
                <a:off x="83976" y="5012480"/>
                <a:ext cx="12191999" cy="1406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≈</m:t>
                      </m:r>
                      <m:f>
                        <m:f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ℑ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A82B-5456-44EA-B11A-09E61804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5012480"/>
                <a:ext cx="12191999" cy="14064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92E0D-0CAC-4DB5-8B2A-3EB3274384A9}"/>
                  </a:ext>
                </a:extLst>
              </p:cNvPr>
              <p:cNvSpPr txBox="1"/>
              <p:nvPr/>
            </p:nvSpPr>
            <p:spPr>
              <a:xfrm>
                <a:off x="0" y="3788125"/>
                <a:ext cx="12192000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ℑ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</m:d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}≈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sz="4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𝜖</m:t>
                      </m:r>
                      <m:r>
                        <a:rPr lang="en-US" sz="4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BE92E0D-0CAC-4DB5-8B2A-3EB327438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88125"/>
                <a:ext cx="1219200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716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A5031F-D146-499C-8B55-E070FAE768A7}"/>
              </a:ext>
            </a:extLst>
          </p:cNvPr>
          <p:cNvSpPr txBox="1"/>
          <p:nvPr/>
        </p:nvSpPr>
        <p:spPr>
          <a:xfrm>
            <a:off x="473529" y="5197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differentiation</a:t>
            </a:r>
            <a:r>
              <a:rPr lang="es-E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 </a:t>
            </a:r>
            <a:r>
              <a:rPr lang="es-E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nutshell</a:t>
            </a:r>
            <a:endParaRPr lang="es-E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A82B-5456-44EA-B11A-09E61804AF25}"/>
                  </a:ext>
                </a:extLst>
              </p:cNvPr>
              <p:cNvSpPr txBox="1"/>
              <p:nvPr/>
            </p:nvSpPr>
            <p:spPr>
              <a:xfrm>
                <a:off x="83976" y="5012480"/>
                <a:ext cx="12191999" cy="1406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≈</m:t>
                      </m:r>
                      <m:f>
                        <m:f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ℑ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𝜖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ϵ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11A82B-5456-44EA-B11A-09E61804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6" y="5012480"/>
                <a:ext cx="12191999" cy="1406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806C075-E0EA-4AE0-A333-F25E33800C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831" y="889127"/>
            <a:ext cx="5692337" cy="41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85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891DDA-A09F-4807-AA5B-284A1554AD2C}"/>
                  </a:ext>
                </a:extLst>
              </p:cNvPr>
              <p:cNvSpPr txBox="1"/>
              <p:nvPr/>
            </p:nvSpPr>
            <p:spPr>
              <a:xfrm>
                <a:off x="350993" y="2875002"/>
                <a:ext cx="11490013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891DDA-A09F-4807-AA5B-284A1554A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3" y="2875002"/>
                <a:ext cx="11490013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885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D8EDE615-E8F8-459A-9342-A83A6F516D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50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close up of a blackboard&#10;&#10;Description automatically generated">
            <a:extLst>
              <a:ext uri="{FF2B5EF4-FFF2-40B4-BE49-F238E27FC236}">
                <a16:creationId xmlns:a16="http://schemas.microsoft.com/office/drawing/2014/main" id="{D8EDE615-E8F8-459A-9342-A83A6F516D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4A0289-DBA0-45A9-B849-FBACAF4CD098}"/>
              </a:ext>
            </a:extLst>
          </p:cNvPr>
          <p:cNvSpPr/>
          <p:nvPr/>
        </p:nvSpPr>
        <p:spPr>
          <a:xfrm>
            <a:off x="0" y="0"/>
            <a:ext cx="5322824" cy="3429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592B88-5D49-4A11-9151-EEC66CAC19D5}"/>
              </a:ext>
            </a:extLst>
          </p:cNvPr>
          <p:cNvSpPr/>
          <p:nvPr/>
        </p:nvSpPr>
        <p:spPr>
          <a:xfrm>
            <a:off x="0" y="3429000"/>
            <a:ext cx="5322824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4B908B8-9CF1-4C4C-851A-7B97F3F83F7A}"/>
              </a:ext>
            </a:extLst>
          </p:cNvPr>
          <p:cNvSpPr txBox="1">
            <a:spLocks/>
          </p:cNvSpPr>
          <p:nvPr/>
        </p:nvSpPr>
        <p:spPr>
          <a:xfrm>
            <a:off x="858999" y="1481367"/>
            <a:ext cx="4339725" cy="899669"/>
          </a:xfrm>
          <a:prstGeom prst="rect">
            <a:avLst/>
          </a:prstGeom>
        </p:spPr>
        <p:txBody>
          <a:bodyPr vert="horz" lIns="45720" tIns="22860" rIns="45720" bIns="22860" rtlCol="0" anchor="t">
            <a:noAutofit/>
          </a:bodyPr>
          <a:lstStyle>
            <a:defPPr>
              <a:defRPr lang="en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Akkurat-Light"/>
              </a:rPr>
              <a:t>Thanks for your 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2FA3F-B483-4D3D-A27E-21F8C78DD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604" y="3858614"/>
            <a:ext cx="2643615" cy="2569771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8C2EEA7-470F-4497-ABE0-8EE86C1371A7}"/>
              </a:ext>
            </a:extLst>
          </p:cNvPr>
          <p:cNvSpPr txBox="1">
            <a:spLocks/>
          </p:cNvSpPr>
          <p:nvPr/>
        </p:nvSpPr>
        <p:spPr>
          <a:xfrm>
            <a:off x="1339604" y="3577295"/>
            <a:ext cx="4339725" cy="899669"/>
          </a:xfrm>
          <a:prstGeom prst="rect">
            <a:avLst/>
          </a:prstGeom>
        </p:spPr>
        <p:txBody>
          <a:bodyPr vert="horz" lIns="45720" tIns="22860" rIns="45720" bIns="22860" rtlCol="0" anchor="t">
            <a:noAutofit/>
          </a:bodyPr>
          <a:lstStyle>
            <a:defPPr>
              <a:defRPr lang="en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Akkurat-Light"/>
              </a:rPr>
              <a:t>Slides available at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BDCD7CB-784D-452C-9D5F-37F2A3EAFDE4}"/>
              </a:ext>
            </a:extLst>
          </p:cNvPr>
          <p:cNvSpPr txBox="1">
            <a:spLocks/>
          </p:cNvSpPr>
          <p:nvPr/>
        </p:nvSpPr>
        <p:spPr>
          <a:xfrm>
            <a:off x="1432071" y="6280417"/>
            <a:ext cx="4339725" cy="899669"/>
          </a:xfrm>
          <a:prstGeom prst="rect">
            <a:avLst/>
          </a:prstGeom>
        </p:spPr>
        <p:txBody>
          <a:bodyPr vert="horz" lIns="45720" tIns="22860" rIns="45720" bIns="22860" rtlCol="0" anchor="t">
            <a:noAutofit/>
          </a:bodyPr>
          <a:lstStyle>
            <a:defPPr>
              <a:defRPr lang="en-N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Akkurat-Light"/>
              </a:rPr>
              <a:t>pabrod.github.io</a:t>
            </a:r>
          </a:p>
        </p:txBody>
      </p:sp>
    </p:spTree>
    <p:extLst>
      <p:ext uri="{BB962C8B-B14F-4D97-AF65-F5344CB8AC3E}">
        <p14:creationId xmlns:p14="http://schemas.microsoft.com/office/powerpoint/2010/main" val="2732562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4592C64-0594-4DC7-93DE-B2A26C0EF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8B2454D4-BE9E-4327-BB82-7F3C62CAE0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/>
              <p:nvPr/>
            </p:nvSpPr>
            <p:spPr>
              <a:xfrm>
                <a:off x="350994" y="916364"/>
                <a:ext cx="4545529" cy="76944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s-ES" sz="4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𝑏𝑥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s-ES" sz="4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4" y="916364"/>
                <a:ext cx="4545529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61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/>
              <p:nvPr/>
            </p:nvSpPr>
            <p:spPr>
              <a:xfrm>
                <a:off x="102986" y="119118"/>
                <a:ext cx="5469399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5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s-ES" sz="5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𝑏𝑥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NL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6" y="119118"/>
                <a:ext cx="546939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CD938A4-B599-4180-9CD4-EB22D1464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37" y="1796957"/>
            <a:ext cx="6723526" cy="4652680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60FD5439-6071-40A5-A413-70429A277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37" y="1796957"/>
            <a:ext cx="6723526" cy="4652680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A3B3974-1BD7-4AA0-B73A-AB2842636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37" y="1796957"/>
            <a:ext cx="6723526" cy="4652680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1140420E-9567-4334-B281-20A7D9601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37" y="1796957"/>
            <a:ext cx="6723526" cy="4652680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EC7AA279-C73F-409A-B29F-91114DC3C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37" y="1796957"/>
            <a:ext cx="6723526" cy="46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31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/>
              <p:nvPr/>
            </p:nvSpPr>
            <p:spPr>
              <a:xfrm>
                <a:off x="102986" y="119118"/>
                <a:ext cx="5469399" cy="9233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5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s-ES" sz="5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𝑏𝑥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NL" sz="5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86" y="119118"/>
                <a:ext cx="5469399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535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/>
              <p:nvPr/>
            </p:nvSpPr>
            <p:spPr>
              <a:xfrm>
                <a:off x="2251111" y="1375942"/>
                <a:ext cx="7689774" cy="110799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s-E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𝑏𝑥</m:t>
                      </m:r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111" y="1375942"/>
                <a:ext cx="7689774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A3BEBF-A5C7-4748-8598-657CE34BB04E}"/>
                  </a:ext>
                </a:extLst>
              </p:cNvPr>
              <p:cNvSpPr txBox="1"/>
              <p:nvPr/>
            </p:nvSpPr>
            <p:spPr>
              <a:xfrm>
                <a:off x="350992" y="3848861"/>
                <a:ext cx="11490013" cy="2269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NL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f>
                        <m:fPr>
                          <m:ctrlP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𝑎𝑐</m:t>
                              </m:r>
                            </m:e>
                          </m:rad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A3BEBF-A5C7-4748-8598-657CE34B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2" y="3848861"/>
                <a:ext cx="11490013" cy="226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6D9D05F-513A-4DD6-B224-B9A6FFE6EBFB}"/>
              </a:ext>
            </a:extLst>
          </p:cNvPr>
          <p:cNvSpPr/>
          <p:nvPr/>
        </p:nvSpPr>
        <p:spPr>
          <a:xfrm>
            <a:off x="5023692" y="4076241"/>
            <a:ext cx="782197" cy="1002535"/>
          </a:xfrm>
          <a:prstGeom prst="rect">
            <a:avLst/>
          </a:prstGeom>
          <a:solidFill>
            <a:srgbClr val="70AD47">
              <a:alpha val="3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61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/>
              <p:nvPr/>
            </p:nvSpPr>
            <p:spPr>
              <a:xfrm>
                <a:off x="2251111" y="1375942"/>
                <a:ext cx="7689774" cy="110799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s-E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𝑎𝑥</m:t>
                          </m:r>
                        </m:e>
                        <m:sup>
                          <m:r>
                            <a:rPr lang="es-ES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𝑏𝑥</m:t>
                      </m:r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s-ES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4A51CD6-ADC3-4009-8EDD-12EE51791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111" y="1375942"/>
                <a:ext cx="7689774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A3BEBF-A5C7-4748-8598-657CE34BB04E}"/>
                  </a:ext>
                </a:extLst>
              </p:cNvPr>
              <p:cNvSpPr txBox="1"/>
              <p:nvPr/>
            </p:nvSpPr>
            <p:spPr>
              <a:xfrm>
                <a:off x="350992" y="3848861"/>
                <a:ext cx="11490013" cy="22694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NL" sz="6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f>
                        <m:fPr>
                          <m:ctrlP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NL" sz="6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−4</m:t>
                              </m:r>
                              <m:r>
                                <a:rPr lang="en-NL" sz="6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𝑎𝑐</m:t>
                              </m:r>
                            </m:e>
                          </m:rad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NL" sz="6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NL" sz="6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DA3BEBF-A5C7-4748-8598-657CE34BB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92" y="3848861"/>
                <a:ext cx="11490013" cy="2269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6D9D05F-513A-4DD6-B224-B9A6FFE6EBFB}"/>
              </a:ext>
            </a:extLst>
          </p:cNvPr>
          <p:cNvSpPr/>
          <p:nvPr/>
        </p:nvSpPr>
        <p:spPr>
          <a:xfrm>
            <a:off x="6422833" y="4164375"/>
            <a:ext cx="3227942" cy="925417"/>
          </a:xfrm>
          <a:prstGeom prst="rect">
            <a:avLst/>
          </a:prstGeom>
          <a:solidFill>
            <a:srgbClr val="70AD47">
              <a:alpha val="36078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8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Office PowerPoint</Application>
  <PresentationFormat>Widescreen</PresentationFormat>
  <Paragraphs>158</Paragraphs>
  <Slides>48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Akkurat-Light</vt:lpstr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Complex numbers for research software engineers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2020-10-12T06:59:54Z</dcterms:created>
  <dcterms:modified xsi:type="dcterms:W3CDTF">2020-10-12T07:00:47Z</dcterms:modified>
</cp:coreProperties>
</file>